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2B08A-DDD4-4C94-9D6A-7DFEA07CDD55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C22B8-A34F-495C-8AD9-113C75EF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Questions/answers to go with pictures: Any idea what this is? (it’s not life size!). It’s an algae that lives in the sea, a phytoplankton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what if you fed George on </a:t>
            </a:r>
            <a:r>
              <a:rPr lang="en-US" dirty="0" err="1"/>
              <a:t>sandeels</a:t>
            </a:r>
            <a:r>
              <a:rPr lang="en-US" dirty="0"/>
              <a:t> instead? What mass of Georges could this food chain now support?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6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200,000 kilos of plankton could now feed 200 kilos of Georges…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7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you removed the </a:t>
            </a:r>
            <a:r>
              <a:rPr lang="en-US" dirty="0" err="1"/>
              <a:t>sandeels</a:t>
            </a:r>
            <a:r>
              <a:rPr lang="en-US" dirty="0"/>
              <a:t> and fed him on copepods?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9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200,000 kilos of Plankton can now feed 2000 kilos of Georges – 100 more people!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25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if we could somehow persuade George to subsist on plankton…?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200,000 kilos of Plankton could support 20,000 kilos </a:t>
            </a:r>
            <a:r>
              <a:rPr lang="en-US"/>
              <a:t>of Georges.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5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idea what this is? No? It’s a copepod. It also lives in the sea. Also not life size. Guess what it eats. That’s right! Phytoplankton.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1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one? It’s a sand eel. Lives in the sea. Eats…? Copepods!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Yay, a puffin. But what’s it eating? Yes, </a:t>
            </a:r>
            <a:r>
              <a:rPr lang="en-US" dirty="0" err="1"/>
              <a:t>sandeels</a:t>
            </a:r>
            <a:r>
              <a:rPr lang="en-US" dirty="0"/>
              <a:t> – how many can it hold at one time? It’s bringing them back to its burrow to feed the </a:t>
            </a:r>
            <a:r>
              <a:rPr lang="en-US" dirty="0" err="1"/>
              <a:t>pufflings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2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This? A salmon. Doesn’t eat puffins, or </a:t>
            </a:r>
            <a:r>
              <a:rPr lang="en-US" dirty="0" err="1"/>
              <a:t>pufflings</a:t>
            </a:r>
            <a:r>
              <a:rPr lang="en-US" dirty="0"/>
              <a:t> – it’s another predator of </a:t>
            </a:r>
            <a:r>
              <a:rPr lang="en-US" dirty="0" err="1"/>
              <a:t>sandeels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6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grizzly bears love eating salmon.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9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does George – in fact, it’s the only thing he eats (feel free to sway the picture of George with your own child, or yourself, or somebody else)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 we have a what? A food chain! Plankton to Copepod to </a:t>
            </a:r>
            <a:r>
              <a:rPr lang="en-US" dirty="0" err="1"/>
              <a:t>Sandeel</a:t>
            </a:r>
            <a:r>
              <a:rPr lang="en-US" dirty="0"/>
              <a:t> to Salmon to George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2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we could represent as a pyramid of biomass – review why the blocks get smaller as you move up the pyramid – the idea of energy loss between trophic levels. Remember that George only eats salmon. So if George weights 20 kilos, and assuming a 90% loss of energy at each level, what mass of Plankton is needed to support this food chain? 200 </a:t>
            </a:r>
            <a:r>
              <a:rPr lang="en-US" dirty="0" err="1"/>
              <a:t>tonnes</a:t>
            </a:r>
            <a:r>
              <a:rPr lang="en-US" dirty="0"/>
              <a:t>! (200,000 kilos!!!!!)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C22B8-A34F-495C-8AD9-113C75EFAC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0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9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1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6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0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5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4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3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7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8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7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CEEA-71E5-494D-B694-3FBF9CE43093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FC04-24D4-43A5-BBBD-C10B1E353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6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381125"/>
            <a:ext cx="51149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0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85657"/>
            <a:ext cx="4248472" cy="340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933529"/>
            <a:ext cx="2304256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46" y="1150442"/>
            <a:ext cx="1044116" cy="78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94" y="788511"/>
            <a:ext cx="603219" cy="361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442851" y="464475"/>
            <a:ext cx="330305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85657"/>
            <a:ext cx="4248472" cy="340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933529"/>
            <a:ext cx="2304256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46" y="1150442"/>
            <a:ext cx="1044116" cy="7830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77698" y="521466"/>
            <a:ext cx="660610" cy="648072"/>
            <a:chOff x="4442851" y="464475"/>
            <a:chExt cx="660610" cy="6480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442851" y="464475"/>
              <a:ext cx="330305" cy="3240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773156" y="464475"/>
              <a:ext cx="330305" cy="3240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442851" y="788511"/>
              <a:ext cx="330305" cy="3240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773156" y="770211"/>
              <a:ext cx="330305" cy="324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81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85657"/>
            <a:ext cx="4248472" cy="340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933529"/>
            <a:ext cx="2304256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46" y="1150442"/>
            <a:ext cx="1044116" cy="7830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77698" y="521466"/>
            <a:ext cx="660610" cy="648072"/>
            <a:chOff x="4442851" y="464475"/>
            <a:chExt cx="660610" cy="6480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442851" y="464475"/>
              <a:ext cx="330305" cy="3240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773156" y="464475"/>
              <a:ext cx="330305" cy="3240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442851" y="788511"/>
              <a:ext cx="330305" cy="3240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773156" y="770211"/>
              <a:ext cx="330305" cy="324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5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85657"/>
            <a:ext cx="4248472" cy="340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933529"/>
            <a:ext cx="2304256" cy="11521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49594" y="1313753"/>
            <a:ext cx="1655331" cy="648072"/>
            <a:chOff x="3849594" y="1313753"/>
            <a:chExt cx="1655331" cy="648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3851920" y="1637789"/>
              <a:ext cx="330305" cy="3240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182225" y="1625636"/>
              <a:ext cx="330305" cy="3240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507778" y="1623100"/>
              <a:ext cx="330305" cy="3240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838083" y="1623100"/>
              <a:ext cx="330305" cy="3240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3849594" y="1313753"/>
              <a:ext cx="330305" cy="3240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182225" y="1313753"/>
              <a:ext cx="330305" cy="3240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512530" y="1313753"/>
              <a:ext cx="330305" cy="3240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844315" y="1332850"/>
              <a:ext cx="330305" cy="3240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5168388" y="1332850"/>
              <a:ext cx="330305" cy="3240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5174620" y="1627136"/>
              <a:ext cx="330305" cy="324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85657"/>
            <a:ext cx="4248472" cy="340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933529"/>
            <a:ext cx="2304256" cy="11521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49594" y="1313753"/>
            <a:ext cx="1655331" cy="648072"/>
            <a:chOff x="3849594" y="1313753"/>
            <a:chExt cx="1655331" cy="648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3851920" y="1637789"/>
              <a:ext cx="330305" cy="3240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182225" y="1625636"/>
              <a:ext cx="330305" cy="3240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507778" y="1623100"/>
              <a:ext cx="330305" cy="3240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838083" y="1623100"/>
              <a:ext cx="330305" cy="3240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3849594" y="1313753"/>
              <a:ext cx="330305" cy="3240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182225" y="1313753"/>
              <a:ext cx="330305" cy="3240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512530" y="1313753"/>
              <a:ext cx="330305" cy="3240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4844315" y="1332850"/>
              <a:ext cx="330305" cy="3240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5168388" y="1332850"/>
              <a:ext cx="330305" cy="3240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25"/>
            <a:stretch/>
          </p:blipFill>
          <p:spPr>
            <a:xfrm>
              <a:off x="5174620" y="1627136"/>
              <a:ext cx="330305" cy="324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9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85657"/>
            <a:ext cx="4248472" cy="3401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3563888" y="2761621"/>
            <a:ext cx="330305" cy="324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3894193" y="2769711"/>
            <a:ext cx="330305" cy="32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224498" y="2769711"/>
            <a:ext cx="330305" cy="324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554803" y="2769711"/>
            <a:ext cx="330305" cy="32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874546" y="2769711"/>
            <a:ext cx="330305" cy="324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5179346" y="2769711"/>
            <a:ext cx="330305" cy="324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5496898" y="2769903"/>
            <a:ext cx="330305" cy="324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3556348" y="2426439"/>
            <a:ext cx="330305" cy="324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3886653" y="2436057"/>
            <a:ext cx="330305" cy="324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215731" y="2436057"/>
            <a:ext cx="330305" cy="324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544241" y="2426439"/>
            <a:ext cx="330305" cy="3240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849041" y="2436057"/>
            <a:ext cx="330305" cy="324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5166593" y="2455293"/>
            <a:ext cx="330305" cy="324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5509651" y="2436057"/>
            <a:ext cx="330305" cy="324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3556347" y="2102403"/>
            <a:ext cx="330305" cy="3240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3894193" y="2112021"/>
            <a:ext cx="330305" cy="3240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213936" y="2112021"/>
            <a:ext cx="330305" cy="3240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874545" y="2112021"/>
            <a:ext cx="330305" cy="3240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544240" y="2098792"/>
            <a:ext cx="330305" cy="324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5166592" y="2131257"/>
            <a:ext cx="330305" cy="3240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5496897" y="2131257"/>
            <a:ext cx="330305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488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7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743075"/>
            <a:ext cx="47434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6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1124744"/>
            <a:ext cx="75608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88424" cy="55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179512" y="1556792"/>
            <a:ext cx="4404063" cy="4320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236094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6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8" y="260648"/>
            <a:ext cx="1440160" cy="115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2304256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1584176" cy="1188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1776197" cy="1065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7020272" y="5193196"/>
            <a:ext cx="139462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85657"/>
            <a:ext cx="4248472" cy="340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933529"/>
            <a:ext cx="2304256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46" y="1150442"/>
            <a:ext cx="1044116" cy="78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94" y="788511"/>
            <a:ext cx="603219" cy="361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4442851" y="464475"/>
            <a:ext cx="330305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375</Words>
  <Application>Microsoft Office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High School  GDST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Weeks, Paul (OXF) Staff</dc:creator>
  <cp:lastModifiedBy>Weeks, Paul (OXF) Staff</cp:lastModifiedBy>
  <cp:revision>6</cp:revision>
  <dcterms:created xsi:type="dcterms:W3CDTF">2013-06-25T13:23:36Z</dcterms:created>
  <dcterms:modified xsi:type="dcterms:W3CDTF">2019-10-06T20:09:33Z</dcterms:modified>
</cp:coreProperties>
</file>