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2" r:id="rId3"/>
    <p:sldId id="263" r:id="rId4"/>
    <p:sldId id="264" r:id="rId5"/>
    <p:sldId id="260" r:id="rId6"/>
    <p:sldId id="261" r:id="rId7"/>
    <p:sldId id="259"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2E1"/>
    <a:srgbClr val="03A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2"/>
    <p:restoredTop sz="92085"/>
  </p:normalViewPr>
  <p:slideViewPr>
    <p:cSldViewPr>
      <p:cViewPr varScale="1">
        <p:scale>
          <a:sx n="101" d="100"/>
          <a:sy n="101" d="100"/>
        </p:scale>
        <p:origin x="35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056F3-EC6D-4622-8985-E8591893B10C}" type="datetimeFigureOut">
              <a:rPr lang="en-GB" smtClean="0"/>
              <a:t>17/03/2017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3346B9-5548-4ED9-A1E9-8344E05C0CB4}" type="slidenum">
              <a:rPr lang="en-GB" smtClean="0"/>
              <a:t>‹#›</a:t>
            </a:fld>
            <a:endParaRPr lang="en-GB"/>
          </a:p>
        </p:txBody>
      </p:sp>
    </p:spTree>
    <p:extLst>
      <p:ext uri="{BB962C8B-B14F-4D97-AF65-F5344CB8AC3E}">
        <p14:creationId xmlns:p14="http://schemas.microsoft.com/office/powerpoint/2010/main" val="21853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Questions:</a:t>
            </a:r>
          </a:p>
          <a:p>
            <a:r>
              <a:rPr lang="en-GB" dirty="0" smtClean="0"/>
              <a:t>What’s this? (a</a:t>
            </a:r>
            <a:r>
              <a:rPr lang="en-GB" baseline="0" dirty="0" smtClean="0"/>
              <a:t> European cuckoo – it’s nice to have one of those cuddly birds to hand that give the call when you squeeze them as a clue when no-one know what it is)</a:t>
            </a:r>
          </a:p>
          <a:p>
            <a:r>
              <a:rPr lang="en-GB" baseline="0" dirty="0" smtClean="0"/>
              <a:t>What do you know about cuckoos? (lay their eggs in other birds’ nests)</a:t>
            </a:r>
          </a:p>
          <a:p>
            <a:r>
              <a:rPr lang="en-GB" baseline="0" dirty="0" smtClean="0"/>
              <a:t>Why would they do this? (discuss ideas)</a:t>
            </a:r>
          </a:p>
          <a:p>
            <a:r>
              <a:rPr lang="en-GB" baseline="0" dirty="0" smtClean="0"/>
              <a:t>Emphasize that cuckoos never see their offspring, contribute nothing to raising their offspring, their offspring never see them....</a:t>
            </a:r>
            <a:endParaRPr lang="en-GB" dirty="0"/>
          </a:p>
        </p:txBody>
      </p:sp>
      <p:sp>
        <p:nvSpPr>
          <p:cNvPr id="4" name="Slide Number Placeholder 3"/>
          <p:cNvSpPr>
            <a:spLocks noGrp="1"/>
          </p:cNvSpPr>
          <p:nvPr>
            <p:ph type="sldNum" sz="quarter" idx="10"/>
          </p:nvPr>
        </p:nvSpPr>
        <p:spPr/>
        <p:txBody>
          <a:bodyPr/>
          <a:lstStyle/>
          <a:p>
            <a:fld id="{9E3346B9-5548-4ED9-A1E9-8344E05C0CB4}" type="slidenum">
              <a:rPr lang="en-GB" smtClean="0"/>
              <a:t>1</a:t>
            </a:fld>
            <a:endParaRPr lang="en-GB"/>
          </a:p>
        </p:txBody>
      </p:sp>
    </p:spTree>
    <p:extLst>
      <p:ext uri="{BB962C8B-B14F-4D97-AF65-F5344CB8AC3E}">
        <p14:creationId xmlns:p14="http://schemas.microsoft.com/office/powerpoint/2010/main" val="362367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female cuckoo is about</a:t>
            </a:r>
            <a:r>
              <a:rPr lang="en-GB" baseline="0" dirty="0" smtClean="0"/>
              <a:t> to lay her egg in someone else’s nest!</a:t>
            </a:r>
            <a:endParaRPr lang="en-GB" dirty="0"/>
          </a:p>
        </p:txBody>
      </p:sp>
      <p:sp>
        <p:nvSpPr>
          <p:cNvPr id="4" name="Slide Number Placeholder 3"/>
          <p:cNvSpPr>
            <a:spLocks noGrp="1"/>
          </p:cNvSpPr>
          <p:nvPr>
            <p:ph type="sldNum" sz="quarter" idx="10"/>
          </p:nvPr>
        </p:nvSpPr>
        <p:spPr/>
        <p:txBody>
          <a:bodyPr/>
          <a:lstStyle/>
          <a:p>
            <a:fld id="{9E3346B9-5548-4ED9-A1E9-8344E05C0CB4}" type="slidenum">
              <a:rPr lang="en-GB" smtClean="0"/>
              <a:t>2</a:t>
            </a:fld>
            <a:endParaRPr lang="en-GB"/>
          </a:p>
        </p:txBody>
      </p:sp>
    </p:spTree>
    <p:extLst>
      <p:ext uri="{BB962C8B-B14F-4D97-AF65-F5344CB8AC3E}">
        <p14:creationId xmlns:p14="http://schemas.microsoft.com/office/powerpoint/2010/main" val="182992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the</a:t>
            </a:r>
            <a:r>
              <a:rPr lang="en-GB" baseline="0" dirty="0" smtClean="0"/>
              <a:t> bird who made the nest. It’s a reed warbler.</a:t>
            </a:r>
            <a:endParaRPr lang="en-GB" dirty="0"/>
          </a:p>
        </p:txBody>
      </p:sp>
      <p:sp>
        <p:nvSpPr>
          <p:cNvPr id="4" name="Slide Number Placeholder 3"/>
          <p:cNvSpPr>
            <a:spLocks noGrp="1"/>
          </p:cNvSpPr>
          <p:nvPr>
            <p:ph type="sldNum" sz="quarter" idx="10"/>
          </p:nvPr>
        </p:nvSpPr>
        <p:spPr/>
        <p:txBody>
          <a:bodyPr/>
          <a:lstStyle/>
          <a:p>
            <a:fld id="{9E3346B9-5548-4ED9-A1E9-8344E05C0CB4}" type="slidenum">
              <a:rPr lang="en-GB" smtClean="0"/>
              <a:t>3</a:t>
            </a:fld>
            <a:endParaRPr lang="en-GB"/>
          </a:p>
        </p:txBody>
      </p:sp>
    </p:spTree>
    <p:extLst>
      <p:ext uri="{BB962C8B-B14F-4D97-AF65-F5344CB8AC3E}">
        <p14:creationId xmlns:p14="http://schemas.microsoft.com/office/powerpoint/2010/main" val="2545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Cuckoos are very selective about which birds they do this to. (in the UK, it’s from top left as</a:t>
            </a:r>
            <a:r>
              <a:rPr lang="en-GB" baseline="0" dirty="0" smtClean="0"/>
              <a:t> you click</a:t>
            </a:r>
            <a:r>
              <a:rPr lang="en-GB" dirty="0" smtClean="0"/>
              <a:t>, clockwise, reed warbler, </a:t>
            </a:r>
            <a:r>
              <a:rPr lang="en-GB" dirty="0" err="1" smtClean="0"/>
              <a:t>dunnock</a:t>
            </a:r>
            <a:r>
              <a:rPr lang="en-GB" dirty="0" smtClean="0"/>
              <a:t>, meadow pipit, pied</a:t>
            </a:r>
            <a:r>
              <a:rPr lang="en-GB" baseline="0" dirty="0" smtClean="0"/>
              <a:t> wagtail</a:t>
            </a:r>
            <a:r>
              <a:rPr lang="en-GB" dirty="0" smtClean="0"/>
              <a:t>). But stress</a:t>
            </a:r>
            <a:r>
              <a:rPr lang="en-GB" baseline="0" dirty="0" smtClean="0"/>
              <a:t> point that cuckoos NEVER lay their eggs in their own nest…</a:t>
            </a:r>
            <a:endParaRPr lang="en-GB" dirty="0"/>
          </a:p>
        </p:txBody>
      </p:sp>
      <p:sp>
        <p:nvSpPr>
          <p:cNvPr id="4" name="Slide Number Placeholder 3"/>
          <p:cNvSpPr>
            <a:spLocks noGrp="1"/>
          </p:cNvSpPr>
          <p:nvPr>
            <p:ph type="sldNum" sz="quarter" idx="10"/>
          </p:nvPr>
        </p:nvSpPr>
        <p:spPr/>
        <p:txBody>
          <a:bodyPr/>
          <a:lstStyle/>
          <a:p>
            <a:fld id="{9E3346B9-5548-4ED9-A1E9-8344E05C0CB4}" type="slidenum">
              <a:rPr lang="en-GB" smtClean="0"/>
              <a:t>4</a:t>
            </a:fld>
            <a:endParaRPr lang="en-GB"/>
          </a:p>
        </p:txBody>
      </p:sp>
    </p:spTree>
    <p:extLst>
      <p:ext uri="{BB962C8B-B14F-4D97-AF65-F5344CB8AC3E}">
        <p14:creationId xmlns:p14="http://schemas.microsoft.com/office/powerpoint/2010/main" val="1478653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Cuckoo egg in </a:t>
            </a:r>
            <a:r>
              <a:rPr lang="en-GB" dirty="0" err="1" smtClean="0"/>
              <a:t>dunnock</a:t>
            </a:r>
            <a:r>
              <a:rPr lang="en-GB" dirty="0" smtClean="0"/>
              <a:t> nest. What’s</a:t>
            </a:r>
            <a:r>
              <a:rPr lang="en-GB" baseline="0" dirty="0" smtClean="0"/>
              <a:t> odd about this? (the egg is obvious! Why don’t the host birds chuck it out???)</a:t>
            </a:r>
          </a:p>
          <a:p>
            <a:r>
              <a:rPr lang="en-GB" baseline="0" dirty="0" smtClean="0"/>
              <a:t>So how would you expect evolution to work? (idea that natural selection should favour hosts who DO recognise and chuck the cuckoo egg out)</a:t>
            </a:r>
            <a:endParaRPr lang="en-GB" dirty="0"/>
          </a:p>
        </p:txBody>
      </p:sp>
      <p:sp>
        <p:nvSpPr>
          <p:cNvPr id="4" name="Slide Number Placeholder 3"/>
          <p:cNvSpPr>
            <a:spLocks noGrp="1"/>
          </p:cNvSpPr>
          <p:nvPr>
            <p:ph type="sldNum" sz="quarter" idx="10"/>
          </p:nvPr>
        </p:nvSpPr>
        <p:spPr/>
        <p:txBody>
          <a:bodyPr/>
          <a:lstStyle/>
          <a:p>
            <a:fld id="{9E3346B9-5548-4ED9-A1E9-8344E05C0CB4}" type="slidenum">
              <a:rPr lang="en-GB" smtClean="0"/>
              <a:t>5</a:t>
            </a:fld>
            <a:endParaRPr lang="en-GB"/>
          </a:p>
        </p:txBody>
      </p:sp>
    </p:spTree>
    <p:extLst>
      <p:ext uri="{BB962C8B-B14F-4D97-AF65-F5344CB8AC3E}">
        <p14:creationId xmlns:p14="http://schemas.microsoft.com/office/powerpoint/2010/main" val="334944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a cuckoo egg in your nest is a bad idea, because it will hatch into a cuckoo chick. What is this cuckoo chick doing? (cuckoo chick is pushing host eggs out of nest)</a:t>
            </a:r>
          </a:p>
          <a:p>
            <a:r>
              <a:rPr lang="en-GB" dirty="0" smtClean="0"/>
              <a:t>Why do this?</a:t>
            </a:r>
          </a:p>
          <a:p>
            <a:r>
              <a:rPr lang="en-GB" dirty="0" smtClean="0"/>
              <a:t>Main point, if</a:t>
            </a:r>
            <a:r>
              <a:rPr lang="en-GB" baseline="0" dirty="0" smtClean="0"/>
              <a:t> your nest is </a:t>
            </a:r>
            <a:r>
              <a:rPr lang="en-GB" baseline="0" dirty="0" err="1" smtClean="0"/>
              <a:t>parasitised</a:t>
            </a:r>
            <a:r>
              <a:rPr lang="en-GB" baseline="0" dirty="0" smtClean="0"/>
              <a:t> by a cuckoo, you lose all your offspring</a:t>
            </a:r>
            <a:endParaRPr lang="en-GB" dirty="0"/>
          </a:p>
        </p:txBody>
      </p:sp>
      <p:sp>
        <p:nvSpPr>
          <p:cNvPr id="4" name="Slide Number Placeholder 3"/>
          <p:cNvSpPr>
            <a:spLocks noGrp="1"/>
          </p:cNvSpPr>
          <p:nvPr>
            <p:ph type="sldNum" sz="quarter" idx="10"/>
          </p:nvPr>
        </p:nvSpPr>
        <p:spPr/>
        <p:txBody>
          <a:bodyPr/>
          <a:lstStyle/>
          <a:p>
            <a:fld id="{9E3346B9-5548-4ED9-A1E9-8344E05C0CB4}" type="slidenum">
              <a:rPr lang="en-GB" smtClean="0"/>
              <a:t>6</a:t>
            </a:fld>
            <a:endParaRPr lang="en-GB"/>
          </a:p>
        </p:txBody>
      </p:sp>
    </p:spTree>
    <p:extLst>
      <p:ext uri="{BB962C8B-B14F-4D97-AF65-F5344CB8AC3E}">
        <p14:creationId xmlns:p14="http://schemas.microsoft.com/office/powerpoint/2010/main" val="281350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Reed warbler feeding cuckoo chick – what’s odd/disturbing</a:t>
            </a:r>
            <a:r>
              <a:rPr lang="en-GB" baseline="0" dirty="0" smtClean="0"/>
              <a:t> about this picture? (why can’t the host bird recognise this isn’t one of its own chicks???) Worth emphasizing just how much work this is for the parents. And for another bird’s offspring.</a:t>
            </a:r>
          </a:p>
          <a:p>
            <a:r>
              <a:rPr lang="en-GB" baseline="0" dirty="0" smtClean="0"/>
              <a:t>So lots of interesting questions about cuckoos...</a:t>
            </a:r>
            <a:endParaRPr lang="en-GB" dirty="0"/>
          </a:p>
        </p:txBody>
      </p:sp>
      <p:sp>
        <p:nvSpPr>
          <p:cNvPr id="4" name="Slide Number Placeholder 3"/>
          <p:cNvSpPr>
            <a:spLocks noGrp="1"/>
          </p:cNvSpPr>
          <p:nvPr>
            <p:ph type="sldNum" sz="quarter" idx="10"/>
          </p:nvPr>
        </p:nvSpPr>
        <p:spPr/>
        <p:txBody>
          <a:bodyPr/>
          <a:lstStyle/>
          <a:p>
            <a:fld id="{9E3346B9-5548-4ED9-A1E9-8344E05C0CB4}" type="slidenum">
              <a:rPr lang="en-GB" smtClean="0"/>
              <a:t>7</a:t>
            </a:fld>
            <a:endParaRPr lang="en-GB"/>
          </a:p>
        </p:txBody>
      </p:sp>
    </p:spTree>
    <p:extLst>
      <p:ext uri="{BB962C8B-B14F-4D97-AF65-F5344CB8AC3E}">
        <p14:creationId xmlns:p14="http://schemas.microsoft.com/office/powerpoint/2010/main" val="365376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7629E0-634C-4C54-AB39-BE4BFC84DDF7}" type="datetimeFigureOut">
              <a:rPr lang="en-GB" smtClean="0"/>
              <a:t>17/03/2017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339383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629E0-634C-4C54-AB39-BE4BFC84DDF7}" type="datetimeFigureOut">
              <a:rPr lang="en-GB" smtClean="0"/>
              <a:t>17/03/2017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296110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629E0-634C-4C54-AB39-BE4BFC84DDF7}" type="datetimeFigureOut">
              <a:rPr lang="en-GB" smtClean="0"/>
              <a:t>17/03/2017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102243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7629E0-634C-4C54-AB39-BE4BFC84DDF7}" type="datetimeFigureOut">
              <a:rPr lang="en-GB" smtClean="0"/>
              <a:t>17/03/2017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324132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7629E0-634C-4C54-AB39-BE4BFC84DDF7}" type="datetimeFigureOut">
              <a:rPr lang="en-GB" smtClean="0"/>
              <a:t>17/03/2017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124283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7629E0-634C-4C54-AB39-BE4BFC84DDF7}" type="datetimeFigureOut">
              <a:rPr lang="en-GB" smtClean="0"/>
              <a:t>17/03/2017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8178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7629E0-634C-4C54-AB39-BE4BFC84DDF7}" type="datetimeFigureOut">
              <a:rPr lang="en-GB" smtClean="0"/>
              <a:t>17/03/2017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229448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7629E0-634C-4C54-AB39-BE4BFC84DDF7}" type="datetimeFigureOut">
              <a:rPr lang="en-GB" smtClean="0"/>
              <a:t>17/03/2017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384329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629E0-634C-4C54-AB39-BE4BFC84DDF7}" type="datetimeFigureOut">
              <a:rPr lang="en-GB" smtClean="0"/>
              <a:t>17/03/2017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261244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629E0-634C-4C54-AB39-BE4BFC84DDF7}" type="datetimeFigureOut">
              <a:rPr lang="en-GB" smtClean="0"/>
              <a:t>17/03/2017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206941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629E0-634C-4C54-AB39-BE4BFC84DDF7}" type="datetimeFigureOut">
              <a:rPr lang="en-GB" smtClean="0"/>
              <a:t>17/03/2017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C16FE-AADE-4B9B-876F-85094B70D7BA}" type="slidenum">
              <a:rPr lang="en-GB" smtClean="0"/>
              <a:t>‹#›</a:t>
            </a:fld>
            <a:endParaRPr lang="en-GB"/>
          </a:p>
        </p:txBody>
      </p:sp>
    </p:spTree>
    <p:extLst>
      <p:ext uri="{BB962C8B-B14F-4D97-AF65-F5344CB8AC3E}">
        <p14:creationId xmlns:p14="http://schemas.microsoft.com/office/powerpoint/2010/main" val="3503318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2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629E0-634C-4C54-AB39-BE4BFC84DDF7}" type="datetimeFigureOut">
              <a:rPr lang="en-GB" smtClean="0"/>
              <a:t>17/03/2017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C16FE-AADE-4B9B-876F-85094B70D7BA}" type="slidenum">
              <a:rPr lang="en-GB" smtClean="0"/>
              <a:t>‹#›</a:t>
            </a:fld>
            <a:endParaRPr lang="en-GB"/>
          </a:p>
        </p:txBody>
      </p:sp>
    </p:spTree>
    <p:extLst>
      <p:ext uri="{BB962C8B-B14F-4D97-AF65-F5344CB8AC3E}">
        <p14:creationId xmlns:p14="http://schemas.microsoft.com/office/powerpoint/2010/main" val="34835364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hyperlink" Target="https://vimeo.com/89113571"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s://vimeo.com/62769783"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26" y="1844824"/>
            <a:ext cx="7431749" cy="4738833"/>
          </a:xfrm>
          <a:prstGeom prst="rect">
            <a:avLst/>
          </a:prstGeom>
        </p:spPr>
      </p:pic>
      <p:sp>
        <p:nvSpPr>
          <p:cNvPr id="3" name="Rectangle 2"/>
          <p:cNvSpPr/>
          <p:nvPr/>
        </p:nvSpPr>
        <p:spPr>
          <a:xfrm>
            <a:off x="611173" y="476671"/>
            <a:ext cx="5544616" cy="1200329"/>
          </a:xfrm>
          <a:prstGeom prst="rect">
            <a:avLst/>
          </a:prstGeom>
        </p:spPr>
        <p:txBody>
          <a:bodyPr wrap="square">
            <a:spAutoFit/>
          </a:bodyPr>
          <a:lstStyle/>
          <a:p>
            <a:r>
              <a:rPr lang="en-US" sz="3600" b="1" dirty="0">
                <a:latin typeface="Georgia" charset="0"/>
                <a:ea typeface="Georgia" charset="0"/>
                <a:cs typeface="Georgia" charset="0"/>
              </a:rPr>
              <a:t>How do you like your eggs in the morning?</a:t>
            </a:r>
          </a:p>
        </p:txBody>
      </p:sp>
      <p:pic>
        <p:nvPicPr>
          <p:cNvPr id="4" name="Picture 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155789" y="476671"/>
            <a:ext cx="2376651" cy="1200329"/>
          </a:xfrm>
          <a:prstGeom prst="rect">
            <a:avLst/>
          </a:prstGeom>
          <a:noFill/>
        </p:spPr>
      </p:pic>
      <p:sp>
        <p:nvSpPr>
          <p:cNvPr id="5" name="TextBox 4"/>
          <p:cNvSpPr txBox="1"/>
          <p:nvPr/>
        </p:nvSpPr>
        <p:spPr>
          <a:xfrm>
            <a:off x="1115616" y="5949280"/>
            <a:ext cx="1368152" cy="369332"/>
          </a:xfrm>
          <a:prstGeom prst="rect">
            <a:avLst/>
          </a:prstGeom>
          <a:noFill/>
        </p:spPr>
        <p:txBody>
          <a:bodyPr wrap="square" rtlCol="0">
            <a:spAutoFit/>
          </a:bodyPr>
          <a:lstStyle/>
          <a:p>
            <a:r>
              <a:rPr lang="pt-BR" dirty="0" smtClean="0">
                <a:hlinkClick r:id="rId5"/>
              </a:rPr>
              <a:t>RSPB Video</a:t>
            </a:r>
            <a:endParaRPr lang="en-US" dirty="0"/>
          </a:p>
        </p:txBody>
      </p:sp>
    </p:spTree>
    <p:extLst>
      <p:ext uri="{BB962C8B-B14F-4D97-AF65-F5344CB8AC3E}">
        <p14:creationId xmlns:p14="http://schemas.microsoft.com/office/powerpoint/2010/main" val="4114519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60748"/>
            <a:ext cx="8064895" cy="4536504"/>
          </a:xfrm>
          <a:prstGeom prst="rect">
            <a:avLst/>
          </a:prstGeom>
        </p:spPr>
      </p:pic>
    </p:spTree>
    <p:extLst>
      <p:ext uri="{BB962C8B-B14F-4D97-AF65-F5344CB8AC3E}">
        <p14:creationId xmlns:p14="http://schemas.microsoft.com/office/powerpoint/2010/main" val="31864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76" y="1575113"/>
            <a:ext cx="8886648" cy="3707774"/>
          </a:xfrm>
          <a:prstGeom prst="rect">
            <a:avLst/>
          </a:prstGeom>
        </p:spPr>
      </p:pic>
    </p:spTree>
    <p:extLst>
      <p:ext uri="{BB962C8B-B14F-4D97-AF65-F5344CB8AC3E}">
        <p14:creationId xmlns:p14="http://schemas.microsoft.com/office/powerpoint/2010/main" val="403909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605" t="62" r="30637" b="26452"/>
          <a:stretch/>
        </p:blipFill>
        <p:spPr>
          <a:xfrm rot="1397173">
            <a:off x="631720" y="657635"/>
            <a:ext cx="3888509" cy="27247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404664"/>
            <a:ext cx="2977480" cy="2977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73044">
            <a:off x="4108283" y="3393416"/>
            <a:ext cx="4152900" cy="2943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666" y="3660552"/>
            <a:ext cx="3253482" cy="2360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574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8357" y="944724"/>
            <a:ext cx="696728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92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53" y="980728"/>
            <a:ext cx="7609495" cy="4284476"/>
          </a:xfrm>
          <a:prstGeom prst="rect">
            <a:avLst/>
          </a:prstGeom>
        </p:spPr>
      </p:pic>
      <p:sp>
        <p:nvSpPr>
          <p:cNvPr id="2" name="TextBox 1"/>
          <p:cNvSpPr txBox="1"/>
          <p:nvPr/>
        </p:nvSpPr>
        <p:spPr>
          <a:xfrm>
            <a:off x="611560" y="5661248"/>
            <a:ext cx="5976664" cy="369332"/>
          </a:xfrm>
          <a:prstGeom prst="rect">
            <a:avLst/>
          </a:prstGeom>
          <a:noFill/>
        </p:spPr>
        <p:txBody>
          <a:bodyPr wrap="square" rtlCol="0">
            <a:spAutoFit/>
          </a:bodyPr>
          <a:lstStyle/>
          <a:p>
            <a:r>
              <a:rPr lang="pt-BR" dirty="0" smtClean="0">
                <a:hlinkClick r:id="rId4"/>
              </a:rPr>
              <a:t>Egg eviction video</a:t>
            </a:r>
            <a:endParaRPr lang="en-US" dirty="0"/>
          </a:p>
        </p:txBody>
      </p:sp>
    </p:spTree>
    <p:extLst>
      <p:ext uri="{BB962C8B-B14F-4D97-AF65-F5344CB8AC3E}">
        <p14:creationId xmlns:p14="http://schemas.microsoft.com/office/powerpoint/2010/main" val="4006205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62" y="617558"/>
            <a:ext cx="7390077" cy="5622885"/>
          </a:xfrm>
          <a:prstGeom prst="rect">
            <a:avLst/>
          </a:prstGeom>
        </p:spPr>
      </p:pic>
    </p:spTree>
    <p:extLst>
      <p:ext uri="{BB962C8B-B14F-4D97-AF65-F5344CB8AC3E}">
        <p14:creationId xmlns:p14="http://schemas.microsoft.com/office/powerpoint/2010/main" val="3122868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700808"/>
            <a:ext cx="6246440" cy="3139321"/>
          </a:xfrm>
          <a:prstGeom prst="rect">
            <a:avLst/>
          </a:prstGeom>
        </p:spPr>
        <p:txBody>
          <a:bodyPr wrap="square">
            <a:spAutoFit/>
          </a:bodyPr>
          <a:lstStyle/>
          <a:p>
            <a:r>
              <a:rPr lang="en-US" dirty="0">
                <a:ea typeface="Georgia" charset="0"/>
                <a:cs typeface="Georgia" charset="0"/>
              </a:rPr>
              <a:t>The ASAB Education Committee would like to thank:</a:t>
            </a:r>
          </a:p>
          <a:p>
            <a:endParaRPr lang="en-US" dirty="0">
              <a:ea typeface="Georgia" charset="0"/>
              <a:cs typeface="Georgia" charset="0"/>
            </a:endParaRPr>
          </a:p>
          <a:p>
            <a:r>
              <a:rPr lang="en-US" dirty="0" smtClean="0">
                <a:ea typeface="Georgia" charset="0"/>
                <a:cs typeface="Georgia" charset="0"/>
              </a:rPr>
              <a:t>Paul Weeks (Oxford High School) </a:t>
            </a:r>
            <a:r>
              <a:rPr lang="en-US" dirty="0">
                <a:ea typeface="Georgia" charset="0"/>
                <a:cs typeface="Georgia" charset="0"/>
              </a:rPr>
              <a:t>for developing this </a:t>
            </a:r>
            <a:r>
              <a:rPr lang="en-US" smtClean="0">
                <a:ea typeface="Georgia" charset="0"/>
                <a:cs typeface="Georgia" charset="0"/>
              </a:rPr>
              <a:t>resource </a:t>
            </a:r>
            <a:r>
              <a:rPr lang="en-US">
                <a:ea typeface="Georgia" charset="0"/>
                <a:cs typeface="Georgia" charset="0"/>
              </a:rPr>
              <a:t> </a:t>
            </a:r>
            <a:r>
              <a:rPr lang="en-US" smtClean="0">
                <a:ea typeface="Georgia" charset="0"/>
                <a:cs typeface="Georgia" charset="0"/>
              </a:rPr>
              <a:t>and </a:t>
            </a:r>
            <a:r>
              <a:rPr lang="en-US" smtClean="0">
                <a:ea typeface="Georgia" charset="0"/>
                <a:cs typeface="Georgia" charset="0"/>
              </a:rPr>
              <a:t>thanks also go </a:t>
            </a:r>
            <a:r>
              <a:rPr lang="en-US" dirty="0">
                <a:ea typeface="Georgia" charset="0"/>
                <a:cs typeface="Georgia" charset="0"/>
              </a:rPr>
              <a:t>to the </a:t>
            </a:r>
            <a:r>
              <a:rPr lang="en-US" dirty="0" smtClean="0">
                <a:ea typeface="Georgia" charset="0"/>
                <a:cs typeface="Georgia" charset="0"/>
              </a:rPr>
              <a:t>following for their photographs</a:t>
            </a:r>
            <a:r>
              <a:rPr lang="en-GB" dirty="0" smtClean="0">
                <a:ea typeface="Georgia" charset="0"/>
                <a:cs typeface="Georgia" charset="0"/>
              </a:rPr>
              <a:t>: </a:t>
            </a:r>
          </a:p>
          <a:p>
            <a:r>
              <a:rPr lang="en-US" dirty="0" smtClean="0"/>
              <a:t>Sue Whitehead (Cuckoo)</a:t>
            </a:r>
          </a:p>
          <a:p>
            <a:r>
              <a:rPr lang="en-US" dirty="0" smtClean="0"/>
              <a:t>Richard </a:t>
            </a:r>
            <a:r>
              <a:rPr lang="en-US" dirty="0" err="1"/>
              <a:t>Towell</a:t>
            </a:r>
            <a:r>
              <a:rPr lang="en-US" dirty="0"/>
              <a:t> (</a:t>
            </a:r>
            <a:r>
              <a:rPr lang="en-US" dirty="0" err="1"/>
              <a:t>Dunnock</a:t>
            </a:r>
            <a:r>
              <a:rPr lang="en-US" dirty="0" smtClean="0"/>
              <a:t>)</a:t>
            </a:r>
          </a:p>
          <a:p>
            <a:r>
              <a:rPr lang="en-US" dirty="0" smtClean="0"/>
              <a:t>Bill </a:t>
            </a:r>
            <a:r>
              <a:rPr lang="en-US" dirty="0" err="1" smtClean="0"/>
              <a:t>Carr</a:t>
            </a:r>
            <a:r>
              <a:rPr lang="en-US" dirty="0" smtClean="0"/>
              <a:t> (Cuckoo egg in </a:t>
            </a:r>
            <a:r>
              <a:rPr lang="en-US" dirty="0" err="1"/>
              <a:t>D</a:t>
            </a:r>
            <a:r>
              <a:rPr lang="en-US" dirty="0" err="1" smtClean="0"/>
              <a:t>unnock</a:t>
            </a:r>
            <a:r>
              <a:rPr lang="en-US" dirty="0" smtClean="0"/>
              <a:t> nest) </a:t>
            </a:r>
            <a:endParaRPr lang="en-US" dirty="0" smtClean="0"/>
          </a:p>
          <a:p>
            <a:r>
              <a:rPr lang="en-US" dirty="0" smtClean="0"/>
              <a:t>Professor </a:t>
            </a:r>
            <a:r>
              <a:rPr lang="en-US" dirty="0"/>
              <a:t>Nick Davies </a:t>
            </a:r>
            <a:r>
              <a:rPr lang="en-US" dirty="0" smtClean="0"/>
              <a:t>(Cuckoo </a:t>
            </a:r>
            <a:r>
              <a:rPr lang="en-US" dirty="0"/>
              <a:t>egg in </a:t>
            </a:r>
            <a:r>
              <a:rPr lang="en-US" dirty="0" smtClean="0"/>
              <a:t>Reed </a:t>
            </a:r>
            <a:r>
              <a:rPr lang="en-US" dirty="0"/>
              <a:t>W</a:t>
            </a:r>
            <a:r>
              <a:rPr lang="en-US" dirty="0" smtClean="0"/>
              <a:t>arbler </a:t>
            </a:r>
            <a:r>
              <a:rPr lang="en-US" dirty="0"/>
              <a:t>nest</a:t>
            </a:r>
            <a:r>
              <a:rPr lang="en-US" dirty="0" smtClean="0"/>
              <a:t>)</a:t>
            </a:r>
          </a:p>
          <a:p>
            <a:r>
              <a:rPr lang="en-US" dirty="0" smtClean="0"/>
              <a:t>Andy </a:t>
            </a:r>
            <a:r>
              <a:rPr lang="en-US" dirty="0" err="1"/>
              <a:t>Morffrew</a:t>
            </a:r>
            <a:r>
              <a:rPr lang="en-US" dirty="0"/>
              <a:t> (Reed Warbler</a:t>
            </a:r>
            <a:r>
              <a:rPr lang="en-US" dirty="0" smtClean="0"/>
              <a:t>)</a:t>
            </a:r>
          </a:p>
          <a:p>
            <a:r>
              <a:rPr lang="en-US" dirty="0" smtClean="0"/>
              <a:t>Joe </a:t>
            </a:r>
            <a:r>
              <a:rPr lang="en-US" dirty="0"/>
              <a:t>Devereux (Meadow </a:t>
            </a:r>
            <a:r>
              <a:rPr lang="en-US" dirty="0" smtClean="0"/>
              <a:t>Pipet)</a:t>
            </a:r>
          </a:p>
          <a:p>
            <a:r>
              <a:rPr lang="en-US" dirty="0" smtClean="0"/>
              <a:t>Aero </a:t>
            </a:r>
            <a:r>
              <a:rPr lang="en-US" dirty="0"/>
              <a:t>Pixels (Pied Wagtail</a:t>
            </a:r>
            <a:r>
              <a:rPr lang="en-US" dirty="0" smtClean="0"/>
              <a:t>)</a:t>
            </a:r>
            <a:endParaRPr lang="en-US" dirty="0">
              <a:ea typeface="Georgia" charset="0"/>
              <a:cs typeface="Georgia" charset="0"/>
            </a:endParaRPr>
          </a:p>
        </p:txBody>
      </p:sp>
      <p:sp>
        <p:nvSpPr>
          <p:cNvPr id="4" name="Rectangle 3"/>
          <p:cNvSpPr/>
          <p:nvPr/>
        </p:nvSpPr>
        <p:spPr>
          <a:xfrm>
            <a:off x="611560" y="764704"/>
            <a:ext cx="4680520" cy="646331"/>
          </a:xfrm>
          <a:prstGeom prst="rect">
            <a:avLst/>
          </a:prstGeom>
        </p:spPr>
        <p:txBody>
          <a:bodyPr wrap="square">
            <a:spAutoFit/>
          </a:bodyPr>
          <a:lstStyle/>
          <a:p>
            <a:r>
              <a:rPr lang="en-US" sz="3600" dirty="0">
                <a:latin typeface="Georgia" charset="0"/>
                <a:ea typeface="Georgia" charset="0"/>
                <a:cs typeface="Georgia" charset="0"/>
              </a:rPr>
              <a:t>Acknowledgements</a:t>
            </a:r>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012160" y="4941168"/>
            <a:ext cx="2376651" cy="1200329"/>
          </a:xfrm>
          <a:prstGeom prst="rect">
            <a:avLst/>
          </a:prstGeom>
          <a:noFill/>
        </p:spPr>
      </p:pic>
    </p:spTree>
    <p:extLst>
      <p:ext uri="{BB962C8B-B14F-4D97-AF65-F5344CB8AC3E}">
        <p14:creationId xmlns:p14="http://schemas.microsoft.com/office/powerpoint/2010/main" val="268079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434</Words>
  <Application>Microsoft Macintosh PowerPoint</Application>
  <PresentationFormat>On-screen Show (4:3)</PresentationFormat>
  <Paragraphs>36</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Georgia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High School  GDST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Weeks, Paul (OXF) Staff</dc:creator>
  <cp:lastModifiedBy>Microsoft Office User</cp:lastModifiedBy>
  <cp:revision>17</cp:revision>
  <dcterms:created xsi:type="dcterms:W3CDTF">2015-06-15T14:12:05Z</dcterms:created>
  <dcterms:modified xsi:type="dcterms:W3CDTF">2017-03-17T10:09:27Z</dcterms:modified>
</cp:coreProperties>
</file>